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9866313" cy="67357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31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7298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1245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7143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9310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1967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1457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7641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450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8221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5380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1082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13829DA-11C6-4497-8DB2-CE4CD11B1A45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9319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BEF15AB9-E8FC-3CF3-4E7F-01764375F543}"/>
              </a:ext>
            </a:extLst>
          </p:cNvPr>
          <p:cNvGrpSpPr/>
          <p:nvPr/>
        </p:nvGrpSpPr>
        <p:grpSpPr>
          <a:xfrm>
            <a:off x="339820" y="474784"/>
            <a:ext cx="6178360" cy="9271559"/>
            <a:chOff x="0" y="-183311"/>
            <a:chExt cx="2439704" cy="3661142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B6093E7C-7A13-A56E-C8E0-D8BEB91FCCDB}"/>
                </a:ext>
              </a:extLst>
            </p:cNvPr>
            <p:cNvSpPr/>
            <p:nvPr/>
          </p:nvSpPr>
          <p:spPr>
            <a:xfrm>
              <a:off x="30690" y="-183311"/>
              <a:ext cx="2409014" cy="3477832"/>
            </a:xfrm>
            <a:custGeom>
              <a:avLst/>
              <a:gdLst/>
              <a:ahLst/>
              <a:cxnLst/>
              <a:rect l="l" t="t" r="r" b="b"/>
              <a:pathLst>
                <a:path w="2409014" h="3477832">
                  <a:moveTo>
                    <a:pt x="14972" y="0"/>
                  </a:moveTo>
                  <a:lnTo>
                    <a:pt x="2394041" y="0"/>
                  </a:lnTo>
                  <a:cubicBezTo>
                    <a:pt x="2398012" y="0"/>
                    <a:pt x="2401820" y="1577"/>
                    <a:pt x="2404628" y="4385"/>
                  </a:cubicBezTo>
                  <a:cubicBezTo>
                    <a:pt x="2407436" y="7193"/>
                    <a:pt x="2409014" y="11002"/>
                    <a:pt x="2409014" y="14972"/>
                  </a:cubicBezTo>
                  <a:lnTo>
                    <a:pt x="2409014" y="3462859"/>
                  </a:lnTo>
                  <a:cubicBezTo>
                    <a:pt x="2409014" y="3466830"/>
                    <a:pt x="2407436" y="3470638"/>
                    <a:pt x="2404628" y="3473446"/>
                  </a:cubicBezTo>
                  <a:cubicBezTo>
                    <a:pt x="2401820" y="3476254"/>
                    <a:pt x="2398012" y="3477832"/>
                    <a:pt x="2394041" y="3477832"/>
                  </a:cubicBezTo>
                  <a:lnTo>
                    <a:pt x="14972" y="3477832"/>
                  </a:lnTo>
                  <a:cubicBezTo>
                    <a:pt x="11002" y="3477832"/>
                    <a:pt x="7193" y="3476254"/>
                    <a:pt x="4385" y="3473446"/>
                  </a:cubicBezTo>
                  <a:cubicBezTo>
                    <a:pt x="1577" y="3470638"/>
                    <a:pt x="0" y="3466830"/>
                    <a:pt x="0" y="3462859"/>
                  </a:cubicBezTo>
                  <a:lnTo>
                    <a:pt x="0" y="14972"/>
                  </a:lnTo>
                  <a:cubicBezTo>
                    <a:pt x="0" y="11002"/>
                    <a:pt x="1577" y="7193"/>
                    <a:pt x="4385" y="4385"/>
                  </a:cubicBezTo>
                  <a:cubicBezTo>
                    <a:pt x="7193" y="1577"/>
                    <a:pt x="11002" y="0"/>
                    <a:pt x="14972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857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ja-JP" altLang="en-US" sz="1634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endParaRPr>
            </a:p>
          </p:txBody>
        </p:sp>
        <p:sp>
          <p:nvSpPr>
            <p:cNvPr id="6" name="TextBox 4">
              <a:extLst>
                <a:ext uri="{FF2B5EF4-FFF2-40B4-BE49-F238E27FC236}">
                  <a16:creationId xmlns:a16="http://schemas.microsoft.com/office/drawing/2014/main" id="{DC4EFAAC-DA31-86AB-471F-F6F4E8BB6D39}"/>
                </a:ext>
              </a:extLst>
            </p:cNvPr>
            <p:cNvSpPr txBox="1"/>
            <p:nvPr/>
          </p:nvSpPr>
          <p:spPr>
            <a:xfrm>
              <a:off x="0" y="-28575"/>
              <a:ext cx="2409014" cy="3506406"/>
            </a:xfrm>
            <a:prstGeom prst="rect">
              <a:avLst/>
            </a:prstGeom>
          </p:spPr>
          <p:txBody>
            <a:bodyPr lIns="46104" tIns="46104" rIns="46104" bIns="46104" rtlCol="0" anchor="ctr"/>
            <a:lstStyle/>
            <a:p>
              <a:pPr algn="ctr">
                <a:lnSpc>
                  <a:spcPts val="1779"/>
                </a:lnSpc>
                <a:spcBef>
                  <a:spcPct val="0"/>
                </a:spcBef>
              </a:pPr>
              <a:endParaRPr sz="1634" b="1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endParaRPr>
            </a:p>
          </p:txBody>
        </p:sp>
      </p:grpSp>
      <p:sp>
        <p:nvSpPr>
          <p:cNvPr id="7" name="AutoShape 5">
            <a:extLst>
              <a:ext uri="{FF2B5EF4-FFF2-40B4-BE49-F238E27FC236}">
                <a16:creationId xmlns:a16="http://schemas.microsoft.com/office/drawing/2014/main" id="{480EE8B9-A63C-A28E-97BD-315D4DEAA78C}"/>
              </a:ext>
            </a:extLst>
          </p:cNvPr>
          <p:cNvSpPr/>
          <p:nvPr/>
        </p:nvSpPr>
        <p:spPr>
          <a:xfrm>
            <a:off x="449530" y="1484640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8" name="AutoShape 6">
            <a:extLst>
              <a:ext uri="{FF2B5EF4-FFF2-40B4-BE49-F238E27FC236}">
                <a16:creationId xmlns:a16="http://schemas.microsoft.com/office/drawing/2014/main" id="{16BCC7F6-5FF2-876A-060C-C216EB189ABD}"/>
              </a:ext>
            </a:extLst>
          </p:cNvPr>
          <p:cNvSpPr/>
          <p:nvPr/>
        </p:nvSpPr>
        <p:spPr>
          <a:xfrm>
            <a:off x="439405" y="3589659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9" name="AutoShape 7">
            <a:extLst>
              <a:ext uri="{FF2B5EF4-FFF2-40B4-BE49-F238E27FC236}">
                <a16:creationId xmlns:a16="http://schemas.microsoft.com/office/drawing/2014/main" id="{43C3693E-A2B5-DABA-0617-65F8C712AFB2}"/>
              </a:ext>
            </a:extLst>
          </p:cNvPr>
          <p:cNvSpPr/>
          <p:nvPr/>
        </p:nvSpPr>
        <p:spPr>
          <a:xfrm>
            <a:off x="419784" y="5596810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0" name="AutoShape 8">
            <a:extLst>
              <a:ext uri="{FF2B5EF4-FFF2-40B4-BE49-F238E27FC236}">
                <a16:creationId xmlns:a16="http://schemas.microsoft.com/office/drawing/2014/main" id="{4C12419D-9838-AC17-39CB-A24CC2DCDE9A}"/>
              </a:ext>
            </a:extLst>
          </p:cNvPr>
          <p:cNvSpPr/>
          <p:nvPr/>
        </p:nvSpPr>
        <p:spPr>
          <a:xfrm flipV="1">
            <a:off x="943136" y="3609426"/>
            <a:ext cx="0" cy="5672698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1" name="AutoShape 12">
            <a:extLst>
              <a:ext uri="{FF2B5EF4-FFF2-40B4-BE49-F238E27FC236}">
                <a16:creationId xmlns:a16="http://schemas.microsoft.com/office/drawing/2014/main" id="{1107E935-CC09-AB39-9838-535B740F98D8}"/>
              </a:ext>
            </a:extLst>
          </p:cNvPr>
          <p:cNvSpPr/>
          <p:nvPr/>
        </p:nvSpPr>
        <p:spPr>
          <a:xfrm flipV="1">
            <a:off x="439405" y="2525783"/>
            <a:ext cx="604697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4" name="TextBox 18">
            <a:extLst>
              <a:ext uri="{FF2B5EF4-FFF2-40B4-BE49-F238E27FC236}">
                <a16:creationId xmlns:a16="http://schemas.microsoft.com/office/drawing/2014/main" id="{6AB0DA61-50AC-BF31-7A58-A07382718A82}"/>
              </a:ext>
            </a:extLst>
          </p:cNvPr>
          <p:cNvSpPr txBox="1"/>
          <p:nvPr/>
        </p:nvSpPr>
        <p:spPr>
          <a:xfrm>
            <a:off x="1552703" y="1714698"/>
            <a:ext cx="3752593" cy="59753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414"/>
              </a:lnSpc>
            </a:pPr>
            <a:r>
              <a:rPr lang="ja-JP" altLang="en-US" sz="2800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ハムレタスサンド</a:t>
            </a:r>
            <a:endParaRPr lang="en-US" altLang="ja-JP" sz="2800" b="1" spc="8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  <a:p>
            <a:pPr algn="ctr">
              <a:lnSpc>
                <a:spcPts val="2414"/>
              </a:lnSpc>
            </a:pPr>
            <a:r>
              <a:rPr lang="ja-JP" altLang="en-US" sz="1600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調理時間：</a:t>
            </a:r>
            <a:r>
              <a:rPr lang="en-US" altLang="ja-JP" sz="1600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10</a:t>
            </a:r>
            <a:r>
              <a:rPr lang="ja-JP" altLang="en-US" sz="1600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分</a:t>
            </a:r>
            <a:endParaRPr lang="en-US" sz="1600" b="1" spc="8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5" name="TextBox 19">
            <a:extLst>
              <a:ext uri="{FF2B5EF4-FFF2-40B4-BE49-F238E27FC236}">
                <a16:creationId xmlns:a16="http://schemas.microsoft.com/office/drawing/2014/main" id="{AF0335F8-9497-83AA-0D76-FD5951AFF2A4}"/>
              </a:ext>
            </a:extLst>
          </p:cNvPr>
          <p:cNvSpPr txBox="1"/>
          <p:nvPr/>
        </p:nvSpPr>
        <p:spPr>
          <a:xfrm>
            <a:off x="1023556" y="962300"/>
            <a:ext cx="4871232" cy="3428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95"/>
              </a:lnSpc>
            </a:pPr>
            <a:r>
              <a:rPr lang="ja-JP" altLang="en-US" sz="1997" b="1" spc="65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今日のレシピ紹介</a:t>
            </a:r>
            <a:endParaRPr lang="en-US" sz="1997" b="1" spc="65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6" name="TextBox 20">
            <a:extLst>
              <a:ext uri="{FF2B5EF4-FFF2-40B4-BE49-F238E27FC236}">
                <a16:creationId xmlns:a16="http://schemas.microsoft.com/office/drawing/2014/main" id="{D1CF6576-AB32-BB12-AE66-B6D2DF269B6F}"/>
              </a:ext>
            </a:extLst>
          </p:cNvPr>
          <p:cNvSpPr txBox="1"/>
          <p:nvPr/>
        </p:nvSpPr>
        <p:spPr>
          <a:xfrm>
            <a:off x="407414" y="563757"/>
            <a:ext cx="6310885" cy="26840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ja-JP" altLang="en-US" sz="1543" b="1" spc="163" dirty="0">
                <a:solidFill>
                  <a:srgbClr val="000000"/>
                </a:solidFill>
                <a:highlight>
                  <a:srgbClr val="FFFF00"/>
                </a:highlight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●●食堂／■■フードパントリー／△△フードバンク</a:t>
            </a:r>
            <a:endParaRPr lang="en-US" sz="1543" b="1" spc="163" dirty="0">
              <a:solidFill>
                <a:srgbClr val="000000"/>
              </a:solidFill>
              <a:highlight>
                <a:srgbClr val="FFFF00"/>
              </a:highlight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0F3EFBC8-151E-57D4-E3C2-1BCD64CFBAAD}"/>
              </a:ext>
            </a:extLst>
          </p:cNvPr>
          <p:cNvSpPr txBox="1"/>
          <p:nvPr/>
        </p:nvSpPr>
        <p:spPr>
          <a:xfrm>
            <a:off x="432350" y="2539064"/>
            <a:ext cx="6046970" cy="107721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ja-JP" altLang="en-US" sz="1600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ひとことメモ</a:t>
            </a:r>
            <a:endParaRPr lang="en-US" altLang="ja-JP" sz="1600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r>
              <a:rPr lang="ja-JP" altLang="en-US" sz="1600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包丁を使わないためお子様</a:t>
            </a:r>
            <a:r>
              <a:rPr lang="en-US" altLang="ja-JP" sz="1600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1</a:t>
            </a:r>
            <a:r>
              <a:rPr lang="ja-JP" altLang="en-US" sz="1600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人でも</a:t>
            </a:r>
            <a:endParaRPr lang="en-US" altLang="ja-JP" sz="1600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r>
              <a:rPr lang="ja-JP" altLang="en-US" sz="1600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安全・簡単に作ることが出来ます</a:t>
            </a:r>
            <a:endParaRPr lang="en-US" altLang="ja-JP" sz="1600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r>
              <a:rPr lang="ja-JP" altLang="en-US" sz="1600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卵やトマトを一緒にはさんでもおいしいです</a:t>
            </a:r>
            <a:endParaRPr lang="en-US" altLang="ja-JP" sz="1600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6B95FDC-BDA3-476B-ABF3-CBB0C8C83FAF}"/>
              </a:ext>
            </a:extLst>
          </p:cNvPr>
          <p:cNvSpPr txBox="1"/>
          <p:nvPr/>
        </p:nvSpPr>
        <p:spPr>
          <a:xfrm>
            <a:off x="448959" y="5811661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使う調理器具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F16CF07-A6DE-4F5A-A193-00D921373F1F}"/>
              </a:ext>
            </a:extLst>
          </p:cNvPr>
          <p:cNvSpPr txBox="1"/>
          <p:nvPr/>
        </p:nvSpPr>
        <p:spPr>
          <a:xfrm>
            <a:off x="449069" y="3864876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材料</a:t>
            </a:r>
            <a:r>
              <a:rPr kumimoji="1" lang="en-US" altLang="ja-JP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4</a:t>
            </a:r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人分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0E01C24-9687-4A37-A955-A7A980F60E19}"/>
              </a:ext>
            </a:extLst>
          </p:cNvPr>
          <p:cNvSpPr/>
          <p:nvPr/>
        </p:nvSpPr>
        <p:spPr>
          <a:xfrm>
            <a:off x="1175833" y="3926021"/>
            <a:ext cx="54672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+mj-ea"/>
                <a:ea typeface="+mj-ea"/>
              </a:rPr>
              <a:t>食パン</a:t>
            </a:r>
            <a:r>
              <a:rPr lang="en-US" altLang="ja-JP" sz="1600" dirty="0">
                <a:latin typeface="+mj-ea"/>
                <a:ea typeface="+mj-ea"/>
              </a:rPr>
              <a:t>(12</a:t>
            </a:r>
            <a:r>
              <a:rPr lang="ja-JP" altLang="en-US" sz="1600" dirty="0">
                <a:latin typeface="+mj-ea"/>
                <a:ea typeface="+mj-ea"/>
              </a:rPr>
              <a:t>枚切り）　</a:t>
            </a:r>
            <a:r>
              <a:rPr lang="en-US" altLang="ja-JP" sz="1600" dirty="0">
                <a:latin typeface="+mj-ea"/>
                <a:ea typeface="+mj-ea"/>
              </a:rPr>
              <a:t>6</a:t>
            </a:r>
            <a:r>
              <a:rPr lang="ja-JP" altLang="en-US" sz="1600" dirty="0">
                <a:latin typeface="+mj-ea"/>
                <a:ea typeface="+mj-ea"/>
              </a:rPr>
              <a:t>枚</a:t>
            </a:r>
          </a:p>
          <a:p>
            <a:r>
              <a:rPr lang="ja-JP" altLang="en-US" sz="1600" dirty="0">
                <a:latin typeface="+mj-ea"/>
                <a:ea typeface="+mj-ea"/>
              </a:rPr>
              <a:t>レタス　３枚</a:t>
            </a:r>
          </a:p>
          <a:p>
            <a:r>
              <a:rPr lang="ja-JP" altLang="en-US" sz="1600" dirty="0">
                <a:latin typeface="+mj-ea"/>
                <a:ea typeface="+mj-ea"/>
              </a:rPr>
              <a:t>ハム　３枚</a:t>
            </a:r>
          </a:p>
          <a:p>
            <a:r>
              <a:rPr lang="ja-JP" altLang="en-US" sz="1600" dirty="0">
                <a:latin typeface="+mj-ea"/>
                <a:ea typeface="+mj-ea"/>
              </a:rPr>
              <a:t>スライスチーズ　３枚</a:t>
            </a:r>
          </a:p>
          <a:p>
            <a:r>
              <a:rPr lang="ja-JP" altLang="en-US" sz="1600" dirty="0">
                <a:latin typeface="+mj-ea"/>
                <a:ea typeface="+mj-ea"/>
              </a:rPr>
              <a:t>●バター</a:t>
            </a:r>
            <a:r>
              <a:rPr lang="en-US" altLang="ja-JP" sz="1600" dirty="0">
                <a:latin typeface="+mj-ea"/>
                <a:ea typeface="+mj-ea"/>
              </a:rPr>
              <a:t>(</a:t>
            </a:r>
            <a:r>
              <a:rPr lang="ja-JP" altLang="en-US" sz="1600" dirty="0">
                <a:latin typeface="+mj-ea"/>
                <a:ea typeface="+mj-ea"/>
              </a:rPr>
              <a:t>常温に戻したもの）</a:t>
            </a:r>
            <a:r>
              <a:rPr lang="en-US" altLang="ja-JP" sz="1600" dirty="0">
                <a:latin typeface="+mj-ea"/>
                <a:ea typeface="+mj-ea"/>
              </a:rPr>
              <a:t>5g  </a:t>
            </a:r>
            <a:r>
              <a:rPr lang="ja-JP" altLang="en-US" sz="1600" dirty="0">
                <a:latin typeface="+mj-ea"/>
                <a:ea typeface="+mj-ea"/>
              </a:rPr>
              <a:t>（マヨネーズでも可）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3CFABC09-4B08-4E08-B8D3-1E8D086F930F}"/>
              </a:ext>
            </a:extLst>
          </p:cNvPr>
          <p:cNvSpPr/>
          <p:nvPr/>
        </p:nvSpPr>
        <p:spPr>
          <a:xfrm>
            <a:off x="1175833" y="5844346"/>
            <a:ext cx="384052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+mj-ea"/>
                <a:ea typeface="+mj-ea"/>
              </a:rPr>
              <a:t>まな板</a:t>
            </a:r>
          </a:p>
          <a:p>
            <a:r>
              <a:rPr lang="ja-JP" altLang="en-US" sz="1600" dirty="0">
                <a:latin typeface="+mj-ea"/>
                <a:ea typeface="+mj-ea"/>
              </a:rPr>
              <a:t>包丁</a:t>
            </a:r>
          </a:p>
          <a:p>
            <a:r>
              <a:rPr lang="ja-JP" altLang="en-US" sz="1600" dirty="0">
                <a:latin typeface="+mj-ea"/>
                <a:ea typeface="+mj-ea"/>
              </a:rPr>
              <a:t>ボウル</a:t>
            </a:r>
          </a:p>
          <a:p>
            <a:r>
              <a:rPr lang="ja-JP" altLang="en-US" sz="1600" dirty="0">
                <a:latin typeface="+mj-ea"/>
                <a:ea typeface="+mj-ea"/>
              </a:rPr>
              <a:t>ザル</a:t>
            </a:r>
          </a:p>
          <a:p>
            <a:endParaRPr lang="ja-JP" altLang="en-US" sz="1600" dirty="0">
              <a:latin typeface="+mj-ea"/>
              <a:ea typeface="+mj-ea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EEE539AD-B307-4D91-9D0C-4CE0D4843659}"/>
              </a:ext>
            </a:extLst>
          </p:cNvPr>
          <p:cNvSpPr txBox="1"/>
          <p:nvPr/>
        </p:nvSpPr>
        <p:spPr>
          <a:xfrm>
            <a:off x="439405" y="7785238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レシピ動画</a:t>
            </a:r>
          </a:p>
        </p:txBody>
      </p:sp>
      <p:sp>
        <p:nvSpPr>
          <p:cNvPr id="35" name="AutoShape 7">
            <a:extLst>
              <a:ext uri="{FF2B5EF4-FFF2-40B4-BE49-F238E27FC236}">
                <a16:creationId xmlns:a16="http://schemas.microsoft.com/office/drawing/2014/main" id="{B98ED246-2FC3-447F-A16E-A5935F736A7B}"/>
              </a:ext>
            </a:extLst>
          </p:cNvPr>
          <p:cNvSpPr/>
          <p:nvPr/>
        </p:nvSpPr>
        <p:spPr>
          <a:xfrm>
            <a:off x="447941" y="7563235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40307238-E83C-4FF7-B1E4-2BDDD605751C}"/>
              </a:ext>
            </a:extLst>
          </p:cNvPr>
          <p:cNvSpPr txBox="1"/>
          <p:nvPr/>
        </p:nvSpPr>
        <p:spPr>
          <a:xfrm>
            <a:off x="2801151" y="7664918"/>
            <a:ext cx="423873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+mj-ea"/>
                <a:ea typeface="+mj-ea"/>
              </a:rPr>
              <a:t>調理の注意事項・ポイント</a:t>
            </a:r>
            <a:endParaRPr kumimoji="1" lang="en-US" altLang="ja-JP" sz="1600" dirty="0">
              <a:latin typeface="+mj-ea"/>
              <a:ea typeface="+mj-ea"/>
            </a:endParaRPr>
          </a:p>
          <a:p>
            <a:pPr marL="342900" indent="-342900">
              <a:buAutoNum type="arabicParenR"/>
            </a:pPr>
            <a:r>
              <a:rPr kumimoji="1" lang="ja-JP" altLang="en-US" sz="1600" dirty="0">
                <a:latin typeface="+mj-ea"/>
                <a:ea typeface="+mj-ea"/>
              </a:rPr>
              <a:t>食パンの内側に塗るバター・</a:t>
            </a:r>
            <a:endParaRPr kumimoji="1" lang="en-US" altLang="ja-JP" sz="1600" dirty="0">
              <a:latin typeface="+mj-ea"/>
              <a:ea typeface="+mj-ea"/>
            </a:endParaRPr>
          </a:p>
          <a:p>
            <a:r>
              <a:rPr kumimoji="1" lang="ja-JP" altLang="en-US" sz="1600" dirty="0">
                <a:latin typeface="+mj-ea"/>
                <a:ea typeface="+mj-ea"/>
              </a:rPr>
              <a:t>マヨネーズは、具材の水分がパンに</a:t>
            </a:r>
            <a:endParaRPr kumimoji="1" lang="en-US" altLang="ja-JP" sz="1600" dirty="0">
              <a:latin typeface="+mj-ea"/>
              <a:ea typeface="+mj-ea"/>
            </a:endParaRPr>
          </a:p>
          <a:p>
            <a:r>
              <a:rPr kumimoji="1" lang="ja-JP" altLang="en-US" sz="1600" dirty="0">
                <a:latin typeface="+mj-ea"/>
                <a:ea typeface="+mj-ea"/>
              </a:rPr>
              <a:t>染みこむのを防ぐ役割があります。　　</a:t>
            </a:r>
            <a:endParaRPr kumimoji="1" lang="en-US" altLang="ja-JP" sz="1600" dirty="0">
              <a:latin typeface="+mj-ea"/>
              <a:ea typeface="+mj-ea"/>
            </a:endParaRPr>
          </a:p>
          <a:p>
            <a:r>
              <a:rPr kumimoji="1" lang="en-US" altLang="ja-JP" sz="1600" dirty="0">
                <a:latin typeface="+mj-ea"/>
                <a:ea typeface="+mj-ea"/>
              </a:rPr>
              <a:t>2</a:t>
            </a:r>
            <a:r>
              <a:rPr kumimoji="1" lang="ja-JP" altLang="en-US" sz="1600" dirty="0">
                <a:latin typeface="+mj-ea"/>
                <a:ea typeface="+mj-ea"/>
              </a:rPr>
              <a:t>） 洗ったレタスはしっかり水気を</a:t>
            </a:r>
            <a:endParaRPr kumimoji="1" lang="en-US" altLang="ja-JP" sz="1600" dirty="0">
              <a:latin typeface="+mj-ea"/>
              <a:ea typeface="+mj-ea"/>
            </a:endParaRPr>
          </a:p>
          <a:p>
            <a:r>
              <a:rPr kumimoji="1" lang="ja-JP" altLang="en-US" sz="1600" dirty="0">
                <a:latin typeface="+mj-ea"/>
                <a:ea typeface="+mj-ea"/>
              </a:rPr>
              <a:t>ふきとりましょう</a:t>
            </a:r>
            <a:endParaRPr kumimoji="1" lang="en-US" altLang="ja-JP" sz="1600" dirty="0">
              <a:latin typeface="+mj-ea"/>
              <a:ea typeface="+mj-ea"/>
            </a:endParaRPr>
          </a:p>
          <a:p>
            <a:endParaRPr kumimoji="1" lang="ja-JP" altLang="en-US" sz="1600" dirty="0">
              <a:latin typeface="+mj-ea"/>
              <a:ea typeface="+mj-ea"/>
            </a:endParaRP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A2CB20F7-4B29-4598-966E-7330DC069084}"/>
              </a:ext>
            </a:extLst>
          </p:cNvPr>
          <p:cNvSpPr/>
          <p:nvPr/>
        </p:nvSpPr>
        <p:spPr>
          <a:xfrm>
            <a:off x="1126283" y="7782822"/>
            <a:ext cx="1554752" cy="1303751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>
                <a:latin typeface="+mj-ea"/>
                <a:ea typeface="+mj-ea"/>
              </a:rPr>
              <a:t>QR</a:t>
            </a:r>
            <a:r>
              <a:rPr kumimoji="1" lang="ja-JP" altLang="en-US" dirty="0">
                <a:latin typeface="+mj-ea"/>
                <a:ea typeface="+mj-ea"/>
              </a:rPr>
              <a:t>コード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57EBDA0-12D4-ADB7-3651-08789E700E5A}"/>
              </a:ext>
            </a:extLst>
          </p:cNvPr>
          <p:cNvSpPr/>
          <p:nvPr/>
        </p:nvSpPr>
        <p:spPr>
          <a:xfrm>
            <a:off x="3522768" y="5828869"/>
            <a:ext cx="3429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1600" dirty="0">
                <a:latin typeface="+mj-ea"/>
                <a:ea typeface="+mj-ea"/>
              </a:rPr>
              <a:t>バターナイフ</a:t>
            </a:r>
            <a:endParaRPr lang="en-US" altLang="ja-JP" sz="1600" dirty="0">
              <a:latin typeface="+mj-ea"/>
              <a:ea typeface="+mj-ea"/>
            </a:endParaRPr>
          </a:p>
          <a:p>
            <a:r>
              <a:rPr lang="en-US" altLang="ja-JP" sz="1600" dirty="0">
                <a:latin typeface="+mj-ea"/>
                <a:ea typeface="+mj-ea"/>
              </a:rPr>
              <a:t>(</a:t>
            </a:r>
            <a:r>
              <a:rPr lang="ja-JP" altLang="en-US" sz="1600" dirty="0">
                <a:latin typeface="+mj-ea"/>
                <a:ea typeface="+mj-ea"/>
              </a:rPr>
              <a:t>スプーンでも代用できます</a:t>
            </a:r>
            <a:r>
              <a:rPr lang="en-US" altLang="ja-JP" sz="1600" dirty="0">
                <a:latin typeface="+mj-ea"/>
                <a:ea typeface="+mj-ea"/>
              </a:rPr>
              <a:t>)</a:t>
            </a:r>
            <a:endParaRPr lang="ja-JP" altLang="en-US" sz="1600" dirty="0">
              <a:latin typeface="+mj-ea"/>
              <a:ea typeface="+mj-ea"/>
            </a:endParaRPr>
          </a:p>
          <a:p>
            <a:r>
              <a:rPr lang="ja-JP" altLang="en-US" sz="1600" dirty="0">
                <a:latin typeface="+mj-ea"/>
                <a:ea typeface="+mj-ea"/>
              </a:rPr>
              <a:t>キッチンペーパー</a:t>
            </a:r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B474D871-0B2F-4DB6-84CF-64CA7FE356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290" y="7628190"/>
            <a:ext cx="1613013" cy="1613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5842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ユーザー定義 5">
      <a:majorFont>
        <a:latin typeface="UD デジタル 教科書体 NK-B"/>
        <a:ea typeface="UD デジタル 教科書体 NK-B"/>
        <a:cs typeface=""/>
      </a:majorFont>
      <a:minorFont>
        <a:latin typeface="Aptos"/>
        <a:ea typeface="游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14D7EB38E89C4C458F5C2D6F313AD06F" ma:contentTypeVersion="12" ma:contentTypeDescription="新しいドキュメントを作成します。" ma:contentTypeScope="" ma:versionID="a4ccd49552bd1cdb5897d18eff85ebab">
  <xsd:schema xmlns:xsd="http://www.w3.org/2001/XMLSchema" xmlns:xs="http://www.w3.org/2001/XMLSchema" xmlns:p="http://schemas.microsoft.com/office/2006/metadata/properties" xmlns:ns2="aeb6e62a-4f96-47f3-8c8f-a8fa700fdb78" xmlns:ns3="a019e3eb-41ef-444b-9adf-81078781b579" targetNamespace="http://schemas.microsoft.com/office/2006/metadata/properties" ma:root="true" ma:fieldsID="86c9c3952694c43116412b9f2fd6bb86" ns2:_="" ns3:_="">
    <xsd:import namespace="aeb6e62a-4f96-47f3-8c8f-a8fa700fdb78"/>
    <xsd:import namespace="a019e3eb-41ef-444b-9adf-81078781b579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b6e62a-4f96-47f3-8c8f-a8fa700fdb78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画像タグ" ma:readOnly="false" ma:fieldId="{5cf76f15-5ced-4ddc-b409-7134ff3c332f}" ma:taxonomyMulti="true" ma:sspId="8b30d1af-5af5-42b0-b3f9-227adb8ac4b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19e3eb-41ef-444b-9adf-81078781b579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d417c59a-c5b7-4757-8777-94a97dfbcc2e}" ma:internalName="TaxCatchAll" ma:showField="CatchAllData" ma:web="a019e3eb-41ef-444b-9adf-81078781b57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a019e3eb-41ef-444b-9adf-81078781b579" xsi:nil="true"/>
    <lcf76f155ced4ddcb4097134ff3c332f xmlns="aeb6e62a-4f96-47f3-8c8f-a8fa700fdb78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A844147-4F04-4962-A0A9-AA5FB6649137}"/>
</file>

<file path=customXml/itemProps2.xml><?xml version="1.0" encoding="utf-8"?>
<ds:datastoreItem xmlns:ds="http://schemas.openxmlformats.org/officeDocument/2006/customXml" ds:itemID="{98A58C02-0BFE-4B63-A9FF-056109FB41DC}"/>
</file>

<file path=customXml/itemProps3.xml><?xml version="1.0" encoding="utf-8"?>
<ds:datastoreItem xmlns:ds="http://schemas.openxmlformats.org/officeDocument/2006/customXml" ds:itemID="{3D588504-6653-49AE-82EC-8953F6F452B8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112</TotalTime>
  <Words>145</Words>
  <Application>Microsoft Office PowerPoint</Application>
  <PresentationFormat>A4 210 x 297 mm</PresentationFormat>
  <Paragraphs>30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Aptos</vt:lpstr>
      <vt:lpstr>UD デジタル 教科書体 NK-B</vt:lpstr>
      <vt:lpstr>UD デジタル 教科書体 NP-B</vt:lpstr>
      <vt:lpstr>游ゴシック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田端 郁実（g2143023）</dc:creator>
  <cp:lastModifiedBy>Tatsuaki SAKAMOTO</cp:lastModifiedBy>
  <cp:revision>13</cp:revision>
  <cp:lastPrinted>2024-12-09T00:42:08Z</cp:lastPrinted>
  <dcterms:created xsi:type="dcterms:W3CDTF">2024-11-12T04:30:47Z</dcterms:created>
  <dcterms:modified xsi:type="dcterms:W3CDTF">2025-02-13T05:37:56Z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0x01010014D7EB38E89C4C458F5C2D6F313AD06F</vt:lpwstr>
  </property>
</Properties>
</file>